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6" r:id="rId9"/>
    <p:sldId id="264" r:id="rId10"/>
    <p:sldId id="265" r:id="rId11"/>
    <p:sldId id="268" r:id="rId12"/>
    <p:sldId id="275" r:id="rId13"/>
    <p:sldId id="266" r:id="rId14"/>
    <p:sldId id="269" r:id="rId15"/>
    <p:sldId id="267" r:id="rId16"/>
    <p:sldId id="274" r:id="rId17"/>
    <p:sldId id="270" r:id="rId18"/>
    <p:sldId id="271" r:id="rId19"/>
    <p:sldId id="272" r:id="rId20"/>
    <p:sldId id="273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3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A49E8-F440-4F17-A49E-8663B38B9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F165D0-44BC-4D56-AD3C-0F7971CFC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88122-653E-4107-8F5E-E66045E3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A2CA26-28CF-4CFC-88BC-6DDB0D01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53D82C-6B8D-4EF2-96ED-C39EAE20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0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D6C9A-40F0-408B-BB59-A393A808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0480CF-A35A-4E26-A95C-35D39C443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E78E8E-5098-4BF5-ABBB-341AEDE30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64A05-8CE0-427F-8E6C-72131B224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EBC090-EA88-451C-A378-067C978B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54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B2CA0A-545D-4419-90B2-E9EE5345E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67CEF9-2858-4ECA-BC8E-CF3204974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95932-544D-46B3-B516-23054CE4F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C8B09B-F432-4D66-8CEB-05D630C0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EDB5DD-7C46-4052-B019-7999EF46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28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801AF-BF17-4B1F-86D2-DF38A2FC4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28FBE1-7919-4C0A-85B2-09E051C4C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EFFF3D-3F11-4847-8B5D-F25D3F0F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493E2E-8A46-4730-8EA4-A9321EE2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7178B-3BB7-4CA2-AC5A-7AAC763BE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1320A-6803-4260-BAEF-6C36DDB3A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52E79D-F8FE-4BBD-8882-8102920E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A96A34-AAFD-4EB4-85E3-E190EE89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966BEC-065A-4C7C-A195-B67BD026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503D59-986A-41BB-B5A5-0B16C582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5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92450-C53A-42EC-BA2C-6130C770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E1720C-AAB6-4B6A-8D9C-002FE2039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F0FD1B-B2FB-4C0B-9F09-1644FB8A4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10109A-39ED-4BEB-9288-2F9069219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152D4-1F94-4C24-A2D5-0A6DB3B3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C55D9B-63E6-4A67-87FA-34066675F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3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D706-2E2E-4A90-85CA-3C1B19ED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8BA5B-5837-43AD-8A89-73C1F79C6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C5906F8-A75C-466F-8279-19489BF98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3A0C31-EBB7-4779-B998-5C2409C6C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C8BB89-7B85-4CE4-A765-97664D870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1E1EB9-2967-43FE-A4A6-0F6B6DCD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2AE393-D2C8-4AA8-9527-94053A26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1A4C476-77E7-4A7F-971A-3EA2173E8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24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13BB03-2C37-4986-8BD4-58C324F42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BBA3A4-9B21-4B6D-94B1-59EB4A4B7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B6A86C-4880-4E44-BC5E-AA2B55560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50473E1-0EB7-43C1-BE92-29DC5001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29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B0ADBB-0D48-419C-BA82-1AF67C64B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1A2D08-3D3B-4898-A266-35CD6933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3BF433-6781-4C66-8778-B0B783C1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37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6CE25-0C9E-404C-9914-C9AD77CD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25EA8-77DF-4EC1-A73E-799AE6C55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7B3DE8-9E69-4230-B218-0C7FA569D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F43738-5B73-42DE-BFBC-63CA782F1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8E1053-B5F7-4369-BA36-A675117A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9BE1E4-A207-4C84-950C-5FCBC1FE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7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CF582-9967-422A-B650-18A923B87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D25412-14AC-4DE3-A9EE-5F2366D08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FD31EC-A3DA-428A-BFCB-EC5B3A169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F7C905-C3D9-4B30-A179-0E2E0D25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74DD6E-B791-4349-8DC2-BAE671106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64002B-5F41-4096-8EEF-B3C41712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11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DBF769-57FA-47F7-A81D-736945AF0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CE9501-37DA-4768-BCE9-74461E9C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1137A-02CD-40CE-BED3-22B728625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4C391-3920-4FF9-B6B8-5F09A217BB4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CEB5E-8007-4DC1-BEA7-719585831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22197-F90A-4B2D-9408-63CF5C3AF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7FB9B-8D3B-4F9A-BDD3-6E4643F549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90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4C8CF-6E3E-4512-A107-E174A3736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0254"/>
            <a:ext cx="9144000" cy="2387600"/>
          </a:xfrm>
        </p:spPr>
        <p:txBody>
          <a:bodyPr/>
          <a:lstStyle/>
          <a:p>
            <a:r>
              <a:rPr lang="en-US" altLang="ko-KR" dirty="0"/>
              <a:t>ROS 2 </a:t>
            </a:r>
            <a:r>
              <a:rPr lang="ko-KR" altLang="en-US" dirty="0"/>
              <a:t>프로그래밍</a:t>
            </a:r>
            <a:r>
              <a:rPr lang="en-US" altLang="ko-KR" dirty="0"/>
              <a:t>(Python)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182194-15EF-486B-92FE-30B71AFD7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585"/>
            <a:ext cx="9144000" cy="1655762"/>
          </a:xfrm>
        </p:spPr>
        <p:txBody>
          <a:bodyPr/>
          <a:lstStyle/>
          <a:p>
            <a:r>
              <a:rPr lang="ko-KR" altLang="en-US" dirty="0" err="1"/>
              <a:t>안성원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78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서비스 프로그래밍</a:t>
            </a:r>
            <a:r>
              <a:rPr lang="en-US" altLang="ko-KR" sz="3600" dirty="0"/>
              <a:t>(server)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7962-5211-429B-A1E2-AAFBFBDA5950}"/>
              </a:ext>
            </a:extLst>
          </p:cNvPr>
          <p:cNvSpPr txBox="1"/>
          <p:nvPr/>
        </p:nvSpPr>
        <p:spPr>
          <a:xfrm>
            <a:off x="243253" y="1924653"/>
            <a:ext cx="7025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create_service</a:t>
            </a:r>
            <a:r>
              <a:rPr lang="en-US" altLang="ko-KR" dirty="0"/>
              <a:t>([</a:t>
            </a:r>
            <a:r>
              <a:rPr lang="ko-KR" altLang="en-US" dirty="0"/>
              <a:t>서비스타입</a:t>
            </a:r>
            <a:r>
              <a:rPr lang="en-US" altLang="ko-KR" dirty="0"/>
              <a:t>], </a:t>
            </a:r>
            <a:r>
              <a:rPr lang="ko-KR" altLang="en-US" dirty="0"/>
              <a:t>＇서비스이름‘</a:t>
            </a:r>
            <a:r>
              <a:rPr lang="en-US" altLang="ko-KR" dirty="0"/>
              <a:t>, [callback</a:t>
            </a:r>
            <a:r>
              <a:rPr lang="ko-KR" altLang="en-US" dirty="0"/>
              <a:t>함수</a:t>
            </a:r>
            <a:r>
              <a:rPr lang="en-US" altLang="ko-KR" dirty="0"/>
              <a:t>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서비스는 </a:t>
            </a:r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 dirty="0"/>
              <a:t>response</a:t>
            </a:r>
            <a:r>
              <a:rPr lang="ko-KR" altLang="en-US" dirty="0"/>
              <a:t>로 구분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B6EC7F-182B-4725-ACF0-D42E1573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15" y="0"/>
            <a:ext cx="470768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47F464-854A-4F71-B58D-6F9599F44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2521"/>
            <a:ext cx="4009807" cy="26197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5642F6-5E23-40C9-B7C9-8C48CCFB1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914" y="3342521"/>
            <a:ext cx="4229690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95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서비스 프로그래밍</a:t>
            </a:r>
            <a:r>
              <a:rPr lang="en-US" altLang="ko-KR" sz="3600" dirty="0"/>
              <a:t>(client)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7962-5211-429B-A1E2-AAFBFBDA5950}"/>
              </a:ext>
            </a:extLst>
          </p:cNvPr>
          <p:cNvSpPr txBox="1"/>
          <p:nvPr/>
        </p:nvSpPr>
        <p:spPr>
          <a:xfrm>
            <a:off x="243253" y="1924653"/>
            <a:ext cx="702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create_client</a:t>
            </a:r>
            <a:r>
              <a:rPr lang="en-US" altLang="ko-KR" dirty="0"/>
              <a:t>([</a:t>
            </a:r>
            <a:r>
              <a:rPr lang="ko-KR" altLang="en-US" dirty="0"/>
              <a:t>서비스타입</a:t>
            </a:r>
            <a:r>
              <a:rPr lang="en-US" altLang="ko-KR" dirty="0"/>
              <a:t>], </a:t>
            </a:r>
            <a:r>
              <a:rPr lang="ko-KR" altLang="en-US" dirty="0"/>
              <a:t>＇서비스이름‘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138562-447A-486B-B043-081F58A40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3" y="0"/>
            <a:ext cx="443320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FC7EF7-D181-486B-8AC1-32C45CBD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0" y="2754693"/>
            <a:ext cx="4009807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8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서비스 프로그래밍</a:t>
            </a:r>
          </a:p>
        </p:txBody>
      </p:sp>
      <p:pic>
        <p:nvPicPr>
          <p:cNvPr id="3" name="service_programming">
            <a:hlinkClick r:id="" action="ppaction://media"/>
            <a:extLst>
              <a:ext uri="{FF2B5EF4-FFF2-40B4-BE49-F238E27FC236}">
                <a16:creationId xmlns:a16="http://schemas.microsoft.com/office/drawing/2014/main" id="{86F8FC4F-3476-4292-9EC7-9EB7A6B46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42442"/>
            <a:ext cx="12192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3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액션 프로그래밍</a:t>
            </a:r>
          </a:p>
        </p:txBody>
      </p:sp>
      <p:pic>
        <p:nvPicPr>
          <p:cNvPr id="9" name="action">
            <a:hlinkClick r:id="" action="ppaction://media"/>
            <a:extLst>
              <a:ext uri="{FF2B5EF4-FFF2-40B4-BE49-F238E27FC236}">
                <a16:creationId xmlns:a16="http://schemas.microsoft.com/office/drawing/2014/main" id="{C40C0DFC-0A18-4EB2-A502-44FBC8C38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9346" y="870265"/>
            <a:ext cx="9493308" cy="564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5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액션 프로그래밍</a:t>
            </a:r>
            <a:r>
              <a:rPr lang="en-US" altLang="ko-KR" sz="3600" dirty="0"/>
              <a:t>(server)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7962-5211-429B-A1E2-AAFBFBDA5950}"/>
              </a:ext>
            </a:extLst>
          </p:cNvPr>
          <p:cNvSpPr txBox="1"/>
          <p:nvPr/>
        </p:nvSpPr>
        <p:spPr>
          <a:xfrm>
            <a:off x="243253" y="1924653"/>
            <a:ext cx="702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ActionServer</a:t>
            </a:r>
            <a:r>
              <a:rPr lang="en-US" altLang="ko-KR" dirty="0"/>
              <a:t>(self, [</a:t>
            </a:r>
            <a:r>
              <a:rPr lang="ko-KR" altLang="en-US" dirty="0"/>
              <a:t>액션타입</a:t>
            </a:r>
            <a:r>
              <a:rPr lang="en-US" altLang="ko-KR" dirty="0"/>
              <a:t>], </a:t>
            </a:r>
            <a:r>
              <a:rPr lang="ko-KR" altLang="en-US" dirty="0"/>
              <a:t>＇액션이름‘</a:t>
            </a:r>
            <a:r>
              <a:rPr lang="en-US" altLang="ko-KR" dirty="0"/>
              <a:t>, [callback</a:t>
            </a:r>
            <a:r>
              <a:rPr lang="ko-KR" altLang="en-US" dirty="0"/>
              <a:t>함수</a:t>
            </a:r>
            <a:r>
              <a:rPr lang="en-US" altLang="ko-KR" dirty="0"/>
              <a:t>])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B6EC7F-182B-4725-ACF0-D42E1573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15" y="0"/>
            <a:ext cx="470768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1F318E-1928-4EF7-BFCE-EE659DE2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74" y="3241870"/>
            <a:ext cx="566816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7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액션 프로그래밍</a:t>
            </a:r>
            <a:r>
              <a:rPr lang="en-US" altLang="ko-KR" sz="3600" dirty="0"/>
              <a:t>(client)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7962-5211-429B-A1E2-AAFBFBDA5950}"/>
              </a:ext>
            </a:extLst>
          </p:cNvPr>
          <p:cNvSpPr txBox="1"/>
          <p:nvPr/>
        </p:nvSpPr>
        <p:spPr>
          <a:xfrm>
            <a:off x="171023" y="851632"/>
            <a:ext cx="77437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ActionClient</a:t>
            </a:r>
            <a:r>
              <a:rPr lang="en-US" altLang="ko-KR" dirty="0"/>
              <a:t>(self, [</a:t>
            </a:r>
            <a:r>
              <a:rPr lang="ko-KR" altLang="en-US" dirty="0"/>
              <a:t>액션타입</a:t>
            </a:r>
            <a:r>
              <a:rPr lang="en-US" altLang="ko-KR" dirty="0"/>
              <a:t>], </a:t>
            </a:r>
            <a:r>
              <a:rPr lang="ko-KR" altLang="en-US" dirty="0"/>
              <a:t>＇액션이름‘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액션 목표의 경우 주기적으로 </a:t>
            </a:r>
            <a:r>
              <a:rPr lang="ko-KR" altLang="en-US" dirty="0" err="1"/>
              <a:t>퍼블리시하는</a:t>
            </a:r>
            <a:r>
              <a:rPr lang="ko-KR" altLang="en-US" dirty="0"/>
              <a:t> 토픽과 달리 비주기적으로 수행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액션의 경우 별도로 </a:t>
            </a:r>
            <a:r>
              <a:rPr lang="en-US" altLang="ko-KR" dirty="0"/>
              <a:t>destroy()</a:t>
            </a:r>
            <a:r>
              <a:rPr lang="ko-KR" altLang="en-US" dirty="0"/>
              <a:t>를 통해 액션 클라이언트를 소멸시켜야 함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55F61B-0D2B-4BBF-8A24-15D9174B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774" y="0"/>
            <a:ext cx="427722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83F910-A969-4E30-BBF3-D970A8D6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18" y="2605958"/>
            <a:ext cx="3837209" cy="425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73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액션 프로그래밍</a:t>
            </a:r>
          </a:p>
        </p:txBody>
      </p:sp>
      <p:pic>
        <p:nvPicPr>
          <p:cNvPr id="3" name="action_programming">
            <a:hlinkClick r:id="" action="ppaction://media"/>
            <a:extLst>
              <a:ext uri="{FF2B5EF4-FFF2-40B4-BE49-F238E27FC236}">
                <a16:creationId xmlns:a16="http://schemas.microsoft.com/office/drawing/2014/main" id="{A782BE85-3945-4A57-8984-E9F190CBB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09653"/>
            <a:ext cx="12192000" cy="34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파라미터 프로그래밍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04ACF-894E-438A-A82C-BA6165BDDF44}"/>
              </a:ext>
            </a:extLst>
          </p:cNvPr>
          <p:cNvSpPr txBox="1"/>
          <p:nvPr/>
        </p:nvSpPr>
        <p:spPr>
          <a:xfrm>
            <a:off x="195943" y="2136710"/>
            <a:ext cx="78392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ROS 2</a:t>
            </a:r>
            <a:r>
              <a:rPr lang="ko-KR" altLang="en-US" dirty="0"/>
              <a:t>의 파라미터는 </a:t>
            </a:r>
            <a:r>
              <a:rPr lang="en-US" altLang="ko-KR" dirty="0"/>
              <a:t>ROS 1</a:t>
            </a:r>
            <a:r>
              <a:rPr lang="ko-KR" altLang="en-US" dirty="0"/>
              <a:t>의 </a:t>
            </a:r>
            <a:r>
              <a:rPr lang="en-US" altLang="ko-KR" dirty="0"/>
              <a:t>parameter server, </a:t>
            </a:r>
            <a:r>
              <a:rPr lang="en-US" altLang="ko-KR" dirty="0" err="1"/>
              <a:t>dynamic_reconfigure</a:t>
            </a:r>
            <a:r>
              <a:rPr lang="en-US" altLang="ko-KR" dirty="0"/>
              <a:t> </a:t>
            </a:r>
            <a:r>
              <a:rPr lang="ko-KR" altLang="en-US" dirty="0"/>
              <a:t>패키지의 기능을 모두 가지고 있어 노드가 동작하는 동안 특정 값에 대한 저장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회수가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ROS 2</a:t>
            </a:r>
            <a:r>
              <a:rPr lang="ko-KR" altLang="en-US" dirty="0"/>
              <a:t>의 모든 노드는 파라미터 서버를 가지고 있어서 파라미터 클라이언트와 서비스 통신을 통해 파라미터에 접근할 수 있도록 구현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ros2 param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ros2 param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ros2 param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ros2 param delete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CE357-AC68-4B93-82B0-3F69323C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363" y="0"/>
            <a:ext cx="3837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1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파라미터 프로그래밍</a:t>
            </a:r>
          </a:p>
        </p:txBody>
      </p:sp>
      <p:pic>
        <p:nvPicPr>
          <p:cNvPr id="7" name="parameter">
            <a:hlinkClick r:id="" action="ppaction://media"/>
            <a:extLst>
              <a:ext uri="{FF2B5EF4-FFF2-40B4-BE49-F238E27FC236}">
                <a16:creationId xmlns:a16="http://schemas.microsoft.com/office/drawing/2014/main" id="{B47F8F2E-7390-4ABA-A917-4E3D355AFE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26062"/>
            <a:ext cx="12192000" cy="447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1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실행 인자 프로그래밍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9104D91-4CE7-4822-A0B6-85E8AC6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51" y="0"/>
            <a:ext cx="5775649" cy="6858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4376F21-FC1B-4F7E-9B6C-0732EF0C6187}"/>
              </a:ext>
            </a:extLst>
          </p:cNvPr>
          <p:cNvSpPr/>
          <p:nvPr/>
        </p:nvSpPr>
        <p:spPr>
          <a:xfrm>
            <a:off x="6680718" y="1539551"/>
            <a:ext cx="5355772" cy="1968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F5E94-CA97-430E-9EFD-B49018426C5D}"/>
              </a:ext>
            </a:extLst>
          </p:cNvPr>
          <p:cNvSpPr txBox="1"/>
          <p:nvPr/>
        </p:nvSpPr>
        <p:spPr>
          <a:xfrm>
            <a:off x="74644" y="1390261"/>
            <a:ext cx="8957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-g, --</a:t>
            </a:r>
            <a:r>
              <a:rPr lang="en-US" altLang="ko-KR" dirty="0" err="1"/>
              <a:t>goal_total_sum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값 </a:t>
            </a:r>
            <a:r>
              <a:rPr lang="en-US" altLang="ko-KR" dirty="0"/>
              <a:t>: 50</a:t>
            </a:r>
          </a:p>
          <a:p>
            <a:endParaRPr lang="en-US" altLang="ko-KR" dirty="0"/>
          </a:p>
          <a:p>
            <a:r>
              <a:rPr lang="en-US" altLang="ko-KR" dirty="0"/>
              <a:t>Help : </a:t>
            </a:r>
            <a:r>
              <a:rPr lang="ko-KR" altLang="en-US" dirty="0"/>
              <a:t>도움말</a:t>
            </a:r>
            <a:r>
              <a:rPr lang="en-US" altLang="ko-KR" dirty="0"/>
              <a:t>(-h)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ros2 run </a:t>
            </a:r>
            <a:r>
              <a:rPr lang="en-US" altLang="ko-KR" dirty="0" err="1"/>
              <a:t>topic_service_action_rclpy_example</a:t>
            </a:r>
            <a:r>
              <a:rPr lang="en-US" altLang="ko-KR" dirty="0"/>
              <a:t> checker –g 100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1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A5886-FA18-4D99-9174-A9F16EB1059A}"/>
              </a:ext>
            </a:extLst>
          </p:cNvPr>
          <p:cNvSpPr txBox="1"/>
          <p:nvPr/>
        </p:nvSpPr>
        <p:spPr>
          <a:xfrm>
            <a:off x="522514" y="1474237"/>
            <a:ext cx="10142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ROS 2 </a:t>
            </a:r>
            <a:r>
              <a:rPr lang="ko-KR" altLang="en-US" sz="2400" dirty="0"/>
              <a:t>패키지 설계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토픽 프로그래밍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서비스 프로그래밍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액션 프로그래밍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파라미터 프로그래밍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실행 인자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1410604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실행 인자 프로그래밍</a:t>
            </a:r>
          </a:p>
        </p:txBody>
      </p:sp>
      <p:pic>
        <p:nvPicPr>
          <p:cNvPr id="2" name="실행인자_programming">
            <a:hlinkClick r:id="" action="ppaction://media"/>
            <a:extLst>
              <a:ext uri="{FF2B5EF4-FFF2-40B4-BE49-F238E27FC236}">
                <a16:creationId xmlns:a16="http://schemas.microsoft.com/office/drawing/2014/main" id="{8A994723-2108-45CE-9E82-C9027D52D6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86480"/>
            <a:ext cx="12192000" cy="33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2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5035061" y="2828835"/>
            <a:ext cx="21218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err="1"/>
              <a:t>QnA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69791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ROS 2 </a:t>
            </a:r>
            <a:r>
              <a:rPr lang="ko-KR" altLang="en-US" sz="3600" dirty="0"/>
              <a:t>패키지 설계 </a:t>
            </a:r>
            <a:r>
              <a:rPr lang="en-US" altLang="ko-KR" sz="3600" dirty="0"/>
              <a:t>(package </a:t>
            </a:r>
            <a:r>
              <a:rPr lang="ko-KR" altLang="en-US" sz="3600" dirty="0"/>
              <a:t>구조</a:t>
            </a:r>
            <a:r>
              <a:rPr lang="en-US" altLang="ko-KR" sz="36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76B78-6436-45DD-8FE1-3DCFEAE6073A}"/>
              </a:ext>
            </a:extLst>
          </p:cNvPr>
          <p:cNvSpPr txBox="1"/>
          <p:nvPr/>
        </p:nvSpPr>
        <p:spPr>
          <a:xfrm>
            <a:off x="6714932" y="2703234"/>
            <a:ext cx="4002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topic_service_action_rclpy_example</a:t>
            </a:r>
            <a:endParaRPr lang="en-US" altLang="ko-KR" dirty="0"/>
          </a:p>
          <a:p>
            <a:pPr>
              <a:tabLst>
                <a:tab pos="360000" algn="l"/>
              </a:tabLst>
            </a:pPr>
            <a:r>
              <a:rPr lang="en-US" altLang="ko-KR" dirty="0"/>
              <a:t>	L</a:t>
            </a:r>
            <a:r>
              <a:rPr lang="ko-KR" altLang="en-US" dirty="0"/>
              <a:t> </a:t>
            </a:r>
            <a:r>
              <a:rPr lang="en-US" altLang="ko-KR" dirty="0"/>
              <a:t>arithmetic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	L __init__.py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	L argument.py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	L operator.py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L calculator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	L __init__.py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	L calculator.py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	L main.py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L checker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	L __init__.py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	L checker.py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	L main.py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L __init__.py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500D7-7CF3-4CFC-95D1-5E63038B366D}"/>
              </a:ext>
            </a:extLst>
          </p:cNvPr>
          <p:cNvSpPr txBox="1"/>
          <p:nvPr/>
        </p:nvSpPr>
        <p:spPr>
          <a:xfrm>
            <a:off x="466531" y="1356048"/>
            <a:ext cx="62484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TOPIC_SEVICE_ACTION_RCLPY_EXAMPLE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L</a:t>
            </a:r>
            <a:r>
              <a:rPr lang="ko-KR" altLang="en-US" dirty="0"/>
              <a:t> </a:t>
            </a:r>
            <a:r>
              <a:rPr lang="en-US" altLang="ko-KR" dirty="0"/>
              <a:t>launch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L param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L resource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L test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L </a:t>
            </a:r>
            <a:r>
              <a:rPr lang="en-US" altLang="ko-KR" dirty="0" err="1"/>
              <a:t>topic_service_action_rclpy_example</a:t>
            </a:r>
            <a:r>
              <a:rPr lang="en-US" altLang="ko-KR" dirty="0"/>
              <a:t>	    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en-US" altLang="ko-KR" dirty="0"/>
          </a:p>
          <a:p>
            <a:pPr>
              <a:tabLst>
                <a:tab pos="360000" algn="l"/>
              </a:tabLst>
            </a:pPr>
            <a:r>
              <a:rPr lang="en-US" altLang="ko-KR" dirty="0"/>
              <a:t>	L </a:t>
            </a:r>
            <a:r>
              <a:rPr lang="en-US" altLang="ko-KR" dirty="0" err="1"/>
              <a:t>CHANGELOG.rst</a:t>
            </a:r>
            <a:endParaRPr lang="en-US" altLang="ko-KR" dirty="0"/>
          </a:p>
          <a:p>
            <a:pPr>
              <a:tabLst>
                <a:tab pos="360000" algn="l"/>
              </a:tabLst>
            </a:pPr>
            <a:r>
              <a:rPr lang="en-US" altLang="ko-KR" dirty="0"/>
              <a:t>	L package.xml</a:t>
            </a:r>
          </a:p>
          <a:p>
            <a:pPr>
              <a:tabLst>
                <a:tab pos="360000" algn="l"/>
              </a:tabLst>
            </a:pPr>
            <a:r>
              <a:rPr lang="en-US" altLang="ko-KR" dirty="0"/>
              <a:t>	L </a:t>
            </a:r>
            <a:r>
              <a:rPr lang="en-US" altLang="ko-KR" dirty="0" err="1"/>
              <a:t>setup.cfg</a:t>
            </a:r>
            <a:endParaRPr lang="en-US" altLang="ko-KR" dirty="0"/>
          </a:p>
          <a:p>
            <a:pPr>
              <a:tabLst>
                <a:tab pos="360000" algn="l"/>
              </a:tabLst>
            </a:pPr>
            <a:r>
              <a:rPr lang="en-US" altLang="ko-KR" dirty="0"/>
              <a:t>	L setup.py</a:t>
            </a:r>
          </a:p>
        </p:txBody>
      </p:sp>
    </p:spTree>
    <p:extLst>
      <p:ext uri="{BB962C8B-B14F-4D97-AF65-F5344CB8AC3E}">
        <p14:creationId xmlns:p14="http://schemas.microsoft.com/office/powerpoint/2010/main" val="3734679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ROS 2 </a:t>
            </a:r>
            <a:r>
              <a:rPr lang="ko-KR" altLang="en-US" sz="3600" dirty="0"/>
              <a:t>패키지 설계</a:t>
            </a:r>
            <a:r>
              <a:rPr lang="en-US" altLang="ko-KR" sz="3600" dirty="0"/>
              <a:t>(package.xml)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B86881-1C6D-416E-A5EE-73602A136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" y="960441"/>
            <a:ext cx="10565056" cy="54870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7E9D5B-CEDA-40B0-93EB-26DA574F1A53}"/>
              </a:ext>
            </a:extLst>
          </p:cNvPr>
          <p:cNvSpPr/>
          <p:nvPr/>
        </p:nvSpPr>
        <p:spPr>
          <a:xfrm>
            <a:off x="783771" y="1968759"/>
            <a:ext cx="1726164" cy="289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46F8CE-EBFB-4A8C-AEA4-39605A7E027E}"/>
              </a:ext>
            </a:extLst>
          </p:cNvPr>
          <p:cNvSpPr/>
          <p:nvPr/>
        </p:nvSpPr>
        <p:spPr>
          <a:xfrm>
            <a:off x="936170" y="3716388"/>
            <a:ext cx="4093029" cy="678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F4B60B-6199-4595-A542-B0CAFBA6888E}"/>
              </a:ext>
            </a:extLst>
          </p:cNvPr>
          <p:cNvSpPr/>
          <p:nvPr/>
        </p:nvSpPr>
        <p:spPr>
          <a:xfrm>
            <a:off x="936169" y="4397657"/>
            <a:ext cx="3477211" cy="846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2C432-0157-4D39-BC15-76AC7A18276D}"/>
              </a:ext>
            </a:extLst>
          </p:cNvPr>
          <p:cNvSpPr txBox="1"/>
          <p:nvPr/>
        </p:nvSpPr>
        <p:spPr>
          <a:xfrm>
            <a:off x="2729639" y="1026367"/>
            <a:ext cx="7968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ROS 2</a:t>
            </a:r>
            <a:r>
              <a:rPr lang="ko-KR" altLang="en-US" b="1" dirty="0">
                <a:solidFill>
                  <a:schemeClr val="bg1"/>
                </a:solidFill>
              </a:rPr>
              <a:t>의 패키지 설정 파일의 </a:t>
            </a:r>
            <a:r>
              <a:rPr lang="en-US" altLang="ko-KR" b="1" dirty="0">
                <a:solidFill>
                  <a:schemeClr val="bg1"/>
                </a:solidFill>
              </a:rPr>
              <a:t>package format</a:t>
            </a:r>
            <a:r>
              <a:rPr lang="ko-KR" altLang="en-US" b="1" dirty="0">
                <a:solidFill>
                  <a:schemeClr val="bg1"/>
                </a:solidFill>
              </a:rPr>
              <a:t>은  </a:t>
            </a:r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ko-KR" altLang="en-US" b="1" dirty="0">
                <a:solidFill>
                  <a:schemeClr val="bg1"/>
                </a:solidFill>
              </a:rPr>
              <a:t>번째 버전을 사용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(ROS 1 </a:t>
            </a:r>
            <a:r>
              <a:rPr lang="ko-KR" altLang="en-US" b="1" dirty="0">
                <a:solidFill>
                  <a:schemeClr val="bg1"/>
                </a:solidFill>
              </a:rPr>
              <a:t>에서는 두 번째 버전을 사용</a:t>
            </a:r>
            <a:r>
              <a:rPr lang="en-US" altLang="ko-KR" b="1" dirty="0">
                <a:solidFill>
                  <a:schemeClr val="bg1"/>
                </a:solidFill>
              </a:rPr>
              <a:t>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662E4FC-2DE9-4E8B-9201-58569CE21267}"/>
              </a:ext>
            </a:extLst>
          </p:cNvPr>
          <p:cNvCxnSpPr>
            <a:stCxn id="3" idx="1"/>
          </p:cNvCxnSpPr>
          <p:nvPr/>
        </p:nvCxnSpPr>
        <p:spPr>
          <a:xfrm flipH="1">
            <a:off x="2379306" y="1349533"/>
            <a:ext cx="350333" cy="6192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DD27B4-CF21-4C4B-A3CE-4CC9EF3F8CF0}"/>
              </a:ext>
            </a:extLst>
          </p:cNvPr>
          <p:cNvSpPr txBox="1"/>
          <p:nvPr/>
        </p:nvSpPr>
        <p:spPr>
          <a:xfrm>
            <a:off x="5170560" y="4394719"/>
            <a:ext cx="5668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&lt;depend&gt; : </a:t>
            </a:r>
            <a:r>
              <a:rPr lang="ko-KR" altLang="en-US" b="1" dirty="0">
                <a:solidFill>
                  <a:schemeClr val="bg1"/>
                </a:solidFill>
              </a:rPr>
              <a:t>의존성 패키지 설정</a:t>
            </a:r>
            <a:endParaRPr lang="en-US" altLang="ko-KR" b="1" dirty="0">
              <a:solidFill>
                <a:schemeClr val="bg1"/>
              </a:solidFill>
            </a:endParaRPr>
          </a:p>
          <a:p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&lt;</a:t>
            </a:r>
            <a:r>
              <a:rPr lang="en-US" altLang="ko-KR" b="1" dirty="0" err="1">
                <a:solidFill>
                  <a:schemeClr val="bg1"/>
                </a:solidFill>
              </a:rPr>
              <a:t>test_depend</a:t>
            </a:r>
            <a:r>
              <a:rPr lang="en-US" altLang="ko-KR" b="1" dirty="0">
                <a:solidFill>
                  <a:schemeClr val="bg1"/>
                </a:solidFill>
              </a:rPr>
              <a:t>&gt; : </a:t>
            </a:r>
            <a:r>
              <a:rPr lang="ko-KR" altLang="en-US" b="1" dirty="0">
                <a:solidFill>
                  <a:schemeClr val="bg1"/>
                </a:solidFill>
              </a:rPr>
              <a:t>테스트를 위한 의존성 패키지 설정</a:t>
            </a:r>
          </a:p>
        </p:txBody>
      </p:sp>
    </p:spTree>
    <p:extLst>
      <p:ext uri="{BB962C8B-B14F-4D97-AF65-F5344CB8AC3E}">
        <p14:creationId xmlns:p14="http://schemas.microsoft.com/office/powerpoint/2010/main" val="1361987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ROS 2 </a:t>
            </a:r>
            <a:r>
              <a:rPr lang="ko-KR" altLang="en-US" sz="3600" dirty="0"/>
              <a:t>패키지 설계 </a:t>
            </a:r>
            <a:r>
              <a:rPr lang="en-US" altLang="ko-KR" sz="3600" dirty="0"/>
              <a:t>(setup.py)</a:t>
            </a:r>
            <a:endParaRPr lang="ko-KR" altLang="en-US" sz="3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750082-5804-4F1E-BBEA-6828001E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79" y="0"/>
            <a:ext cx="5329192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782600-2A51-4EE5-8099-F25453062F51}"/>
              </a:ext>
            </a:extLst>
          </p:cNvPr>
          <p:cNvSpPr txBox="1"/>
          <p:nvPr/>
        </p:nvSpPr>
        <p:spPr>
          <a:xfrm>
            <a:off x="0" y="2155372"/>
            <a:ext cx="67389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data_files</a:t>
            </a:r>
            <a:r>
              <a:rPr lang="en-US" altLang="ko-KR" dirty="0"/>
              <a:t> : </a:t>
            </a:r>
            <a:r>
              <a:rPr lang="ko-KR" altLang="en-US" dirty="0"/>
              <a:t>패키지에서 사용되는 파일들을 기입하여 배포</a:t>
            </a:r>
            <a:endParaRPr lang="en-US" altLang="ko-KR" dirty="0"/>
          </a:p>
          <a:p>
            <a:r>
              <a:rPr lang="ko-KR" altLang="en-US" dirty="0"/>
              <a:t>주로 </a:t>
            </a:r>
            <a:r>
              <a:rPr lang="en-US" altLang="ko-KR" dirty="0"/>
              <a:t>resource </a:t>
            </a:r>
            <a:r>
              <a:rPr lang="ko-KR" altLang="en-US" dirty="0"/>
              <a:t>폴더 내에 있는 </a:t>
            </a:r>
            <a:r>
              <a:rPr lang="en-US" altLang="ko-KR" dirty="0" err="1"/>
              <a:t>ament_index</a:t>
            </a:r>
            <a:r>
              <a:rPr lang="ko-KR" altLang="en-US" dirty="0"/>
              <a:t>를 위한 패키지 이름으로 된 빈 파일과 </a:t>
            </a:r>
            <a:r>
              <a:rPr lang="en-US" altLang="ko-KR" dirty="0"/>
              <a:t>package.xml, *.launch.py, *.</a:t>
            </a:r>
            <a:r>
              <a:rPr lang="en-US" altLang="ko-KR" dirty="0" err="1"/>
              <a:t>yaml</a:t>
            </a:r>
            <a:r>
              <a:rPr lang="en-US" altLang="ko-KR" dirty="0"/>
              <a:t> </a:t>
            </a:r>
            <a:r>
              <a:rPr lang="ko-KR" altLang="en-US" dirty="0"/>
              <a:t>등을 기입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entry_points</a:t>
            </a:r>
            <a:r>
              <a:rPr lang="en-US" altLang="ko-KR" dirty="0"/>
              <a:t> : </a:t>
            </a:r>
            <a:r>
              <a:rPr lang="ko-KR" altLang="en-US" dirty="0"/>
              <a:t>사용할 스크립트 이름과 호출 함수를 등록</a:t>
            </a:r>
            <a:endParaRPr lang="en-US" altLang="ko-KR" dirty="0"/>
          </a:p>
          <a:p>
            <a:r>
              <a:rPr lang="en-US" altLang="ko-KR" dirty="0"/>
              <a:t>	       </a:t>
            </a:r>
            <a:r>
              <a:rPr lang="ko-KR" altLang="en-US" dirty="0" err="1"/>
              <a:t>노드이름을</a:t>
            </a:r>
            <a:r>
              <a:rPr lang="ko-KR" altLang="en-US" dirty="0"/>
              <a:t> 설정하는 부분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ros2 run [</a:t>
            </a:r>
            <a:r>
              <a:rPr lang="ko-KR" altLang="en-US" dirty="0"/>
              <a:t>패키지이름</a:t>
            </a:r>
            <a:r>
              <a:rPr lang="en-US" altLang="ko-KR" dirty="0"/>
              <a:t>] [</a:t>
            </a:r>
            <a:r>
              <a:rPr lang="ko-KR" altLang="en-US" dirty="0" err="1"/>
              <a:t>노드이름</a:t>
            </a:r>
            <a:r>
              <a:rPr lang="en-US" altLang="ko-KR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45749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토픽 프로그래밍</a:t>
            </a:r>
            <a:r>
              <a:rPr lang="en-US" altLang="ko-KR" sz="3600" dirty="0"/>
              <a:t>(Publisher)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7962-5211-429B-A1E2-AAFBFBDA5950}"/>
              </a:ext>
            </a:extLst>
          </p:cNvPr>
          <p:cNvSpPr txBox="1"/>
          <p:nvPr/>
        </p:nvSpPr>
        <p:spPr>
          <a:xfrm>
            <a:off x="405881" y="1859339"/>
            <a:ext cx="66340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ROS2</a:t>
            </a:r>
            <a:r>
              <a:rPr lang="ko-KR" altLang="en-US" dirty="0"/>
              <a:t>의 모든 개발은 </a:t>
            </a:r>
            <a:r>
              <a:rPr lang="en-US" altLang="ko-KR" dirty="0"/>
              <a:t>Class </a:t>
            </a:r>
            <a:r>
              <a:rPr lang="ko-KR" altLang="en-US" dirty="0"/>
              <a:t>형태로 개발을 추천하고 있으므로</a:t>
            </a:r>
            <a:r>
              <a:rPr lang="en-US" altLang="ko-KR" dirty="0"/>
              <a:t>, </a:t>
            </a:r>
            <a:r>
              <a:rPr lang="ko-KR" altLang="en-US" dirty="0"/>
              <a:t>상속을 통해 개발하는 것을 추천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Node</a:t>
            </a:r>
            <a:r>
              <a:rPr lang="ko-KR" altLang="en-US" dirty="0"/>
              <a:t>를 상속받아 </a:t>
            </a:r>
            <a:r>
              <a:rPr lang="en-US" altLang="ko-KR" dirty="0"/>
              <a:t>argument.py </a:t>
            </a:r>
            <a:r>
              <a:rPr lang="ko-KR" altLang="en-US" dirty="0"/>
              <a:t>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create_publisher</a:t>
            </a:r>
            <a:r>
              <a:rPr lang="en-US" altLang="ko-KR" dirty="0"/>
              <a:t>([</a:t>
            </a:r>
            <a:r>
              <a:rPr lang="ko-KR" altLang="en-US" dirty="0"/>
              <a:t>메시지타입</a:t>
            </a:r>
            <a:r>
              <a:rPr lang="en-US" altLang="ko-KR" dirty="0"/>
              <a:t>], </a:t>
            </a:r>
            <a:r>
              <a:rPr lang="ko-KR" altLang="en-US" dirty="0"/>
              <a:t>＇토픽이름‘</a:t>
            </a:r>
            <a:r>
              <a:rPr lang="en-US" altLang="ko-KR" dirty="0"/>
              <a:t>, QOS)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Publisher</a:t>
            </a:r>
            <a:r>
              <a:rPr lang="ko-KR" altLang="en-US" dirty="0"/>
              <a:t>와 </a:t>
            </a:r>
            <a:r>
              <a:rPr lang="en-US" altLang="ko-KR" dirty="0"/>
              <a:t>Subscriber</a:t>
            </a:r>
            <a:r>
              <a:rPr lang="ko-KR" altLang="en-US" dirty="0"/>
              <a:t>의 </a:t>
            </a:r>
            <a:r>
              <a:rPr lang="en-US" altLang="ko-KR" dirty="0"/>
              <a:t>QoS </a:t>
            </a:r>
            <a:r>
              <a:rPr lang="ko-KR" altLang="en-US" dirty="0"/>
              <a:t>설정이 동일하지 않다면 토픽을 전달할 수 없음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74610D-DF0E-4437-815F-3C092321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45" y="0"/>
            <a:ext cx="3837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4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토픽 프로그래밍</a:t>
            </a:r>
            <a:r>
              <a:rPr lang="en-US" altLang="ko-KR" sz="3600" dirty="0"/>
              <a:t>(Subscriber)</a:t>
            </a:r>
            <a:endParaRPr lang="ko-KR" alt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7962-5211-429B-A1E2-AAFBFBDA5950}"/>
              </a:ext>
            </a:extLst>
          </p:cNvPr>
          <p:cNvSpPr txBox="1"/>
          <p:nvPr/>
        </p:nvSpPr>
        <p:spPr>
          <a:xfrm>
            <a:off x="243253" y="1924653"/>
            <a:ext cx="70252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create_subscription</a:t>
            </a:r>
            <a:r>
              <a:rPr lang="en-US" altLang="ko-KR" dirty="0"/>
              <a:t>([</a:t>
            </a:r>
            <a:r>
              <a:rPr lang="ko-KR" altLang="en-US" dirty="0"/>
              <a:t>메시지타입</a:t>
            </a:r>
            <a:r>
              <a:rPr lang="en-US" altLang="ko-KR" dirty="0"/>
              <a:t>], </a:t>
            </a:r>
            <a:r>
              <a:rPr lang="ko-KR" altLang="en-US" dirty="0"/>
              <a:t>＇토픽이름‘</a:t>
            </a:r>
            <a:r>
              <a:rPr lang="en-US" altLang="ko-KR" dirty="0"/>
              <a:t>, [callback</a:t>
            </a:r>
            <a:r>
              <a:rPr lang="ko-KR" altLang="en-US" dirty="0"/>
              <a:t>함수</a:t>
            </a:r>
            <a:r>
              <a:rPr lang="en-US" altLang="ko-KR" dirty="0"/>
              <a:t>], QOS)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Publisher</a:t>
            </a:r>
            <a:r>
              <a:rPr lang="ko-KR" altLang="en-US" dirty="0"/>
              <a:t>와 </a:t>
            </a:r>
            <a:r>
              <a:rPr lang="en-US" altLang="ko-KR" dirty="0"/>
              <a:t>Subscriber</a:t>
            </a:r>
            <a:r>
              <a:rPr lang="ko-KR" altLang="en-US" dirty="0"/>
              <a:t>의 </a:t>
            </a:r>
            <a:r>
              <a:rPr lang="en-US" altLang="ko-KR" dirty="0"/>
              <a:t>QoS </a:t>
            </a:r>
            <a:r>
              <a:rPr lang="ko-KR" altLang="en-US" dirty="0"/>
              <a:t>설정이 동일하지 않다면 토픽을 전달할 수 없음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19C4A4-4632-4388-B919-2CA81E516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15" y="0"/>
            <a:ext cx="47076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6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토픽 프로그래밍</a:t>
            </a:r>
            <a:r>
              <a:rPr lang="en-US" altLang="ko-KR" sz="3600" dirty="0"/>
              <a:t>(Subscriber)</a:t>
            </a:r>
            <a:endParaRPr lang="ko-KR" altLang="en-US" sz="3600" dirty="0"/>
          </a:p>
        </p:txBody>
      </p:sp>
      <p:pic>
        <p:nvPicPr>
          <p:cNvPr id="3" name="topic_programming">
            <a:hlinkClick r:id="" action="ppaction://media"/>
            <a:extLst>
              <a:ext uri="{FF2B5EF4-FFF2-40B4-BE49-F238E27FC236}">
                <a16:creationId xmlns:a16="http://schemas.microsoft.com/office/drawing/2014/main" id="{49BF1C61-95F0-47B8-9488-F3DFA20BCE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51870"/>
            <a:ext cx="12192000" cy="44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F7114-B463-4143-88B5-E8EACECD096F}"/>
              </a:ext>
            </a:extLst>
          </p:cNvPr>
          <p:cNvSpPr txBox="1"/>
          <p:nvPr/>
        </p:nvSpPr>
        <p:spPr>
          <a:xfrm>
            <a:off x="0" y="0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서비스 프로그래밍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577962-5211-429B-A1E2-AAFBFBDA5950}"/>
              </a:ext>
            </a:extLst>
          </p:cNvPr>
          <p:cNvSpPr txBox="1"/>
          <p:nvPr/>
        </p:nvSpPr>
        <p:spPr>
          <a:xfrm>
            <a:off x="420535" y="6415542"/>
            <a:ext cx="702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서비스는 </a:t>
            </a:r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 dirty="0"/>
              <a:t>response</a:t>
            </a:r>
            <a:r>
              <a:rPr lang="ko-KR" altLang="en-US" dirty="0"/>
              <a:t>로 구분</a:t>
            </a:r>
            <a:endParaRPr lang="en-US" altLang="ko-KR" dirty="0"/>
          </a:p>
        </p:txBody>
      </p:sp>
      <p:pic>
        <p:nvPicPr>
          <p:cNvPr id="7" name="service">
            <a:hlinkClick r:id="" action="ppaction://media"/>
            <a:extLst>
              <a:ext uri="{FF2B5EF4-FFF2-40B4-BE49-F238E27FC236}">
                <a16:creationId xmlns:a16="http://schemas.microsoft.com/office/drawing/2014/main" id="{DA84499A-F6FB-4D9A-8BA8-478F679861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7146" y="827652"/>
            <a:ext cx="9145106" cy="53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592</Words>
  <Application>Microsoft Office PowerPoint</Application>
  <PresentationFormat>와이드스크린</PresentationFormat>
  <Paragraphs>113</Paragraphs>
  <Slides>21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맑은 고딕</vt:lpstr>
      <vt:lpstr>Arial</vt:lpstr>
      <vt:lpstr>Wingdings</vt:lpstr>
      <vt:lpstr>Office 테마</vt:lpstr>
      <vt:lpstr>ROS 2 프로그래밍(Python)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 2 프로그래밍(Python)</dc:title>
  <dc:creator>sungwon An</dc:creator>
  <cp:lastModifiedBy>sungwon An</cp:lastModifiedBy>
  <cp:revision>23</cp:revision>
  <dcterms:created xsi:type="dcterms:W3CDTF">2022-04-04T03:56:51Z</dcterms:created>
  <dcterms:modified xsi:type="dcterms:W3CDTF">2022-04-04T08:35:22Z</dcterms:modified>
</cp:coreProperties>
</file>